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0" r:id="rId4"/>
    <p:sldId id="261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7" r:id="rId14"/>
    <p:sldId id="259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outlineViewPr>
    <p:cViewPr>
      <p:scale>
        <a:sx n="33" d="100"/>
        <a:sy n="33" d="100"/>
      </p:scale>
      <p:origin x="0" y="-18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F3D10-0723-C54C-9E8E-D07D3C6C863A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FC419-BD89-B941-AFE8-586E71D742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72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FC419-BD89-B941-AFE8-586E71D7421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3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22B3E-82D5-3842-8DB2-C03D2310C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72D644-C16A-4A44-8216-7AE34CB6A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AA54FF-59CA-A24A-A534-F7AF91AC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D4EBB-DA5C-EB40-9154-3D3D5276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7F2E7-6B33-0842-B4DE-6D473D79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AA7A2-889E-2947-AE6B-D044BD69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ABBEF9-530C-2746-947A-248069485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78D926-40FA-C844-BF67-816113DF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D0528-C8CD-F045-A3EA-E79CDE6B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6F3E0B-935B-E449-BD59-3F06FE2E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11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1E6F5A-4035-3E46-B772-026D30EE4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6A340F-D773-4E46-AE57-2C46ECB76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30C65-EABE-CB42-9FE2-FCE60C1A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8BD61-9BDD-5A48-B227-BA285F18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844C6-8ED9-6344-B4EC-C0F436BF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39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51763-8319-7149-8A04-E821ACB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DE110-B312-1A43-94C8-C52E20331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CD9987-0636-D54A-8664-F64C2C71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0CCBD-9E87-7F4A-9BDE-8D980819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E0818-3429-BC48-8C72-45FD727A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29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4D626-3339-5D4A-B6A4-FFE84ADF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E983E-E677-B54B-B504-B6D3003E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F0BF00-27FC-0A4A-8EFB-B22DB4FB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F0953A-1709-724E-AB1F-EDFCB066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68D22-F087-6944-9418-185B685C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691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6D6A4-BF6F-AC40-9987-60AD6828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AE468-4E92-F549-B523-4EC36194A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AE3458-8EC2-564D-8B63-5B12749A5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A8B98-BDE6-6C4E-AB1C-C31A7F32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363931-D43F-5349-928D-23C5821A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B7950-E432-B048-B2C9-ED2C1E2A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13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2F4D3-823B-7447-AD2E-8BB05D69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AEE52-3B90-9B4D-A1BA-B3577A4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B96D48-466F-3B4B-8E85-E6705D70C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2D1931-D679-234D-909B-7CDFF192B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047DD7-94FB-C04F-B265-B3EC64DB3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771CF0-4F83-244F-9C74-10D8F691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8C60C3-835D-FB4B-A40F-EF35EC3E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63E305-97FA-4A47-BE80-00CB5D0E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3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F3F93-AD60-3C4C-A9D8-67040490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301861-C964-1E47-B093-1F8E4698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DDA504-82F0-A840-B3BF-D9AD5EE1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61FEB-7ABB-8441-92E8-233FA95F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712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9CC027-EC5C-DC48-BB67-EBFFF76D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6AB3B0-5BB8-4645-940B-851F07B6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AE9FB5-EAD8-B14F-A1D8-EFEBABA7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35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50C6D-5401-C243-96FE-522A881E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FD07C-CFE3-7545-AF99-F77519E6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CCF7A2-9D2D-A549-A906-5CEBE8530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9B47C8-7B69-B64E-8840-F5937815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3A5F1A-6A2B-8E4A-BD94-04AEA377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B44C74-529D-9240-B669-9C0DE360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97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A91E0-8D0F-AD4E-BEAD-4D179CE9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B4F158-6918-3246-96C7-A1ECA15EB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71C404-DD1C-4847-BE47-FEA476CB7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5DD10E-2D30-1940-9565-F5F53DC2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CBC6D-E8A5-064A-BA8A-D59F4EA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D2C809-CDD1-EC45-995B-E375281E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05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67BD79-B4A0-974D-9C3C-1AF381F1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EBB52D-8968-D943-B4C7-1FCFF382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6F16F-8688-4E41-BDA8-8E8E7938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31DAC-2B3D-A044-B4AA-D59CC78165FC}" type="datetimeFigureOut">
              <a:rPr kumimoji="1" lang="zh-CN" altLang="en-US" smtClean="0"/>
              <a:t>2019/9/3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0CA54-3324-4B49-91B4-3C3EB2DF1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EF1E43-0669-9C4A-BCC8-E893C8C19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05D87-61E6-9445-94C0-11B8C9A8A1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69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20D7D-4912-6440-8C45-F960377BC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阶段性学习报告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42686-5015-9A4B-BFAB-04BF54EE6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张佳敏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9.3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4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Feature extraction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Principal component analysis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不同映射方式，信息损失不同</a:t>
            </a:r>
          </a:p>
          <a:p>
            <a:r>
              <a:rPr lang="zh-CN" altLang="en-US" dirty="0">
                <a:effectLst/>
              </a:rPr>
              <a:t>坐标旋转</a:t>
            </a:r>
            <a:r>
              <a:rPr lang="en-US" altLang="zh-CN" dirty="0">
                <a:effectLst/>
              </a:rPr>
              <a:t>remove correlation</a:t>
            </a:r>
          </a:p>
          <a:p>
            <a:pPr marL="0" indent="0">
              <a:buNone/>
            </a:pPr>
            <a:r>
              <a:rPr lang="en-US" altLang="zh-CN" dirty="0"/>
              <a:t>	how to?</a:t>
            </a:r>
          </a:p>
          <a:p>
            <a:endParaRPr kumimoji="1" lang="zh-CN" altLang="en-US" dirty="0"/>
          </a:p>
        </p:txBody>
      </p:sp>
      <p:pic>
        <p:nvPicPr>
          <p:cNvPr id="7169" name="Picture 1" descr="/var/folders/vf/jdd_6cqn31x972j8xnkw91200000gn/T/com.microsoft.Powerpoint/WebArchiveCopyPasteTempFiles/p26">
            <a:extLst>
              <a:ext uri="{FF2B5EF4-FFF2-40B4-BE49-F238E27FC236}">
                <a16:creationId xmlns:a16="http://schemas.microsoft.com/office/drawing/2014/main" id="{56930B36-7E84-2047-9488-231E3D6A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0" y="3916708"/>
            <a:ext cx="4324096" cy="270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CCEA23-5B3C-EA49-8B9B-2859C782808F}"/>
              </a:ext>
            </a:extLst>
          </p:cNvPr>
          <p:cNvSpPr txBox="1"/>
          <p:nvPr/>
        </p:nvSpPr>
        <p:spPr>
          <a:xfrm>
            <a:off x="7265416" y="4474464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/>
              </a:rPr>
              <a:t>拉格朗日乘数法</a:t>
            </a:r>
          </a:p>
          <a:p>
            <a:r>
              <a:rPr lang="en-US" altLang="zh-CN" dirty="0"/>
              <a:t>Lagrange Multipliers</a:t>
            </a:r>
            <a:r>
              <a:rPr lang="zh-CN" altLang="en-US" dirty="0"/>
              <a:t>重要的优化方法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62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Feature extraction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用</a:t>
            </a:r>
            <a:r>
              <a:rPr lang="en-US" altLang="zh-CN" dirty="0" err="1">
                <a:effectLst/>
              </a:rPr>
              <a:t>Matlab</a:t>
            </a:r>
            <a:r>
              <a:rPr lang="zh-CN" altLang="en-US" dirty="0">
                <a:effectLst/>
              </a:rPr>
              <a:t>做</a:t>
            </a:r>
            <a:r>
              <a:rPr lang="en-US" altLang="zh-CN" dirty="0" err="1">
                <a:effectLst/>
              </a:rPr>
              <a:t>pca</a:t>
            </a:r>
            <a:r>
              <a:rPr lang="zh-CN" altLang="en-US" dirty="0">
                <a:effectLst/>
              </a:rPr>
              <a:t>会很方便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Pca</a:t>
            </a:r>
            <a:r>
              <a:rPr lang="en-US" altLang="zh-CN" dirty="0"/>
              <a:t> </a:t>
            </a:r>
            <a:r>
              <a:rPr lang="zh-CN" altLang="en-US" dirty="0"/>
              <a:t>可将</a:t>
            </a:r>
            <a:r>
              <a:rPr lang="en-US" altLang="zh-CN" dirty="0"/>
              <a:t>N</a:t>
            </a:r>
            <a:r>
              <a:rPr lang="zh-CN" altLang="en-US" dirty="0"/>
              <a:t>维空间降维一维、二维。。。。做一个矩阵的分</a:t>
            </a:r>
            <a:r>
              <a:rPr lang="en-US" altLang="zh-CN" dirty="0"/>
              <a:t>	</a:t>
            </a:r>
            <a:r>
              <a:rPr lang="zh-CN" altLang="en-US" dirty="0"/>
              <a:t>解，计算量不大。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做分类问题用</a:t>
            </a:r>
            <a:r>
              <a:rPr lang="en-US" altLang="zh-CN" dirty="0" err="1"/>
              <a:t>pca</a:t>
            </a:r>
            <a:r>
              <a:rPr lang="zh-CN" altLang="en-US" dirty="0"/>
              <a:t>，</a:t>
            </a:r>
            <a:r>
              <a:rPr lang="en-US" altLang="zh-CN" dirty="0" err="1"/>
              <a:t>pca</a:t>
            </a:r>
            <a:r>
              <a:rPr lang="zh-CN" altLang="en-US" dirty="0"/>
              <a:t>是不考虑</a:t>
            </a:r>
            <a:r>
              <a:rPr lang="en-US" altLang="zh-CN" dirty="0"/>
              <a:t>class information</a:t>
            </a:r>
            <a:r>
              <a:rPr lang="zh-CN" altLang="en-US" dirty="0"/>
              <a:t>的</a:t>
            </a:r>
          </a:p>
          <a:p>
            <a:r>
              <a:rPr lang="en-US" altLang="zh-CN" dirty="0">
                <a:effectLst/>
              </a:rPr>
              <a:t>linear discriminant analysis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有标签的数据，线性判别分析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降维保留的是类的区分信息</a:t>
            </a:r>
          </a:p>
          <a:p>
            <a:pPr marL="0" indent="0">
              <a:buNone/>
            </a:pPr>
            <a:r>
              <a:rPr lang="en-US" altLang="zh-CN" dirty="0"/>
              <a:t>	Measure of  separability   </a:t>
            </a:r>
            <a:r>
              <a:rPr lang="zh-CN" altLang="en-US" dirty="0"/>
              <a:t>投影过来可区分性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30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Feature extraction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12424" cy="486778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Fisher Criterion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	fisher </a:t>
            </a:r>
            <a:r>
              <a:rPr lang="zh-CN" altLang="en-US" dirty="0">
                <a:effectLst/>
              </a:rPr>
              <a:t>的判别准则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往旋转一定角度的方向投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有一个准则进行判断：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effectLst/>
              </a:rPr>
              <a:t>LDA</a:t>
            </a:r>
          </a:p>
          <a:p>
            <a:pPr marL="0" indent="0">
              <a:buNone/>
            </a:pPr>
            <a:r>
              <a:rPr lang="en-US" altLang="zh-CN" dirty="0"/>
              <a:t>	C-class </a:t>
            </a:r>
            <a:r>
              <a:rPr lang="en-US" altLang="zh-CN" dirty="0" err="1"/>
              <a:t>lda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类可以分的比较开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9217" name="Picture 1" descr="/var/folders/vf/jdd_6cqn31x972j8xnkw91200000gn/T/com.microsoft.Powerpoint/WebArchiveCopyPasteTempFiles/p27">
            <a:extLst>
              <a:ext uri="{FF2B5EF4-FFF2-40B4-BE49-F238E27FC236}">
                <a16:creationId xmlns:a16="http://schemas.microsoft.com/office/drawing/2014/main" id="{027F3376-2CAE-DF41-ACBB-80059938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84" y="3913632"/>
            <a:ext cx="4852416" cy="9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4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92A3C-3D54-B64B-AA4E-20098477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0E27D-8944-9C43-A396-1306E6BE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classification boundaries 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" descr="/var/folders/vf/jdd_6cqn31x972j8xnkw91200000gn/T/com.microsoft.Powerpoint/WebArchiveCopyPasteTempFiles/p18">
            <a:extLst>
              <a:ext uri="{FF2B5EF4-FFF2-40B4-BE49-F238E27FC236}">
                <a16:creationId xmlns:a16="http://schemas.microsoft.com/office/drawing/2014/main" id="{BFDCD336-C663-3E42-8AD8-AF5DF2D22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36364" r="9300" b="11272"/>
          <a:stretch/>
        </p:blipFill>
        <p:spPr bwMode="auto">
          <a:xfrm>
            <a:off x="7827263" y="1690688"/>
            <a:ext cx="3864865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07F5AC-2279-6C41-9998-A894811E579D}"/>
              </a:ext>
            </a:extLst>
          </p:cNvPr>
          <p:cNvSpPr txBox="1"/>
          <p:nvPr/>
        </p:nvSpPr>
        <p:spPr>
          <a:xfrm>
            <a:off x="1243584" y="2361093"/>
            <a:ext cx="505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分类时</a:t>
            </a:r>
            <a:r>
              <a:rPr kumimoji="1" lang="en-US" altLang="zh-CN" dirty="0"/>
              <a:t>prefer</a:t>
            </a:r>
            <a:r>
              <a:rPr kumimoji="1" lang="zh-CN" altLang="en-US" dirty="0"/>
              <a:t>平滑的曲线</a:t>
            </a:r>
            <a:endParaRPr kumimoji="1" lang="en-US" altLang="zh-CN" dirty="0"/>
          </a:p>
          <a:p>
            <a:r>
              <a:rPr kumimoji="1" lang="zh-CN" altLang="en-US" dirty="0"/>
              <a:t>避免</a:t>
            </a:r>
            <a:r>
              <a:rPr kumimoji="1" lang="en-US" altLang="zh-CN" dirty="0"/>
              <a:t>overfitting</a:t>
            </a:r>
            <a:endParaRPr kumimoji="1" lang="zh-CN" altLang="en-US" dirty="0"/>
          </a:p>
        </p:txBody>
      </p:sp>
      <p:pic>
        <p:nvPicPr>
          <p:cNvPr id="6" name="Picture 1" descr="/var/folders/vf/jdd_6cqn31x972j8xnkw91200000gn/T/com.microsoft.Powerpoint/WebArchiveCopyPasteTempFiles/p19">
            <a:extLst>
              <a:ext uri="{FF2B5EF4-FFF2-40B4-BE49-F238E27FC236}">
                <a16:creationId xmlns:a16="http://schemas.microsoft.com/office/drawing/2014/main" id="{CE713BAE-02D1-7745-B99D-3957E333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07" y="4267372"/>
            <a:ext cx="3157719" cy="244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9397A1-B737-EA49-AD0E-ABCA18BEB719}"/>
              </a:ext>
            </a:extLst>
          </p:cNvPr>
          <p:cNvSpPr txBox="1"/>
          <p:nvPr/>
        </p:nvSpPr>
        <p:spPr>
          <a:xfrm>
            <a:off x="838199" y="3949351"/>
            <a:ext cx="4241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cross validation</a:t>
            </a:r>
          </a:p>
          <a:p>
            <a:r>
              <a:rPr lang="zh-CN" altLang="en-US" sz="2800" dirty="0"/>
              <a:t>训练集测试集需避免重合</a:t>
            </a:r>
            <a:endParaRPr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052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561B9-1717-DB47-A886-6A6D10D2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DECD4E-F6C7-7B42-8DB1-2FE44088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confusion matrix </a:t>
            </a:r>
            <a:r>
              <a:rPr lang="zh-CN" altLang="en-US" dirty="0"/>
              <a:t>混淆矩阵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将各种情况列举出来</a:t>
            </a:r>
            <a:endParaRPr kumimoji="1" lang="en-US" altLang="zh-CN" dirty="0"/>
          </a:p>
          <a:p>
            <a:r>
              <a:rPr lang="en-US" altLang="zh-CN" dirty="0"/>
              <a:t>roc</a:t>
            </a:r>
            <a:r>
              <a:rPr lang="zh-CN" altLang="en-US" dirty="0"/>
              <a:t>曲线 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Receiver operating characteristic</a:t>
            </a:r>
          </a:p>
          <a:p>
            <a:pPr marL="0" indent="0">
              <a:buNone/>
            </a:pPr>
            <a:r>
              <a:rPr lang="en-US" altLang="zh-CN" dirty="0"/>
              <a:t>	roc</a:t>
            </a:r>
            <a:r>
              <a:rPr lang="zh-CN" altLang="en-US" dirty="0"/>
              <a:t>接近</a:t>
            </a:r>
            <a:r>
              <a:rPr lang="en-US" altLang="zh-CN" dirty="0"/>
              <a:t>1</a:t>
            </a:r>
            <a:r>
              <a:rPr lang="zh-CN" altLang="en-US" dirty="0"/>
              <a:t>越准确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random guess</a:t>
            </a:r>
            <a:r>
              <a:rPr lang="zh-CN" altLang="en-US" dirty="0"/>
              <a:t>代表中间这条曲线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effectLst/>
              </a:rPr>
              <a:t>cost sensitive learning</a:t>
            </a:r>
            <a:r>
              <a:rPr lang="zh-CN" altLang="en-US" dirty="0">
                <a:effectLst/>
              </a:rPr>
              <a:t> </a:t>
            </a:r>
            <a:r>
              <a:rPr lang="zh-CN" altLang="en-US" dirty="0"/>
              <a:t>权重，错误代价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错误有不同危害，需要有权重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en-US" altLang="zh-CN" dirty="0">
                <a:effectLst/>
              </a:rPr>
              <a:t>lift analysis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评价模型实际使用的效能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129AF2-1201-7548-BBC2-7E53353E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793" y="1686982"/>
            <a:ext cx="3745992" cy="16962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1D95D6-7513-3344-99C7-6E2C2EB1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89" y="3631692"/>
            <a:ext cx="3352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2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37C69-8A4D-624E-B3F2-76B0937C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76B85-8E78-1740-9258-61106C81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 a kind of supervised learning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有输入，有输出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需要有</a:t>
            </a:r>
            <a:r>
              <a:rPr lang="en-US" altLang="zh-CN" dirty="0"/>
              <a:t>label</a:t>
            </a:r>
          </a:p>
          <a:p>
            <a:pPr marL="0" indent="0">
              <a:buNone/>
            </a:pPr>
            <a:r>
              <a:rPr lang="en-US" altLang="zh-CN" dirty="0"/>
              <a:t>	height weight-&gt;boy,  girl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贝叶斯定理 </a:t>
            </a:r>
            <a:r>
              <a:rPr lang="en-US" altLang="zh-CN" dirty="0"/>
              <a:t>Bayes theorem</a:t>
            </a:r>
          </a:p>
          <a:p>
            <a:endParaRPr kumimoji="1" lang="zh-CN" altLang="en-US" dirty="0"/>
          </a:p>
        </p:txBody>
      </p:sp>
      <p:pic>
        <p:nvPicPr>
          <p:cNvPr id="12289" name="Picture 1" descr="/var/folders/vf/jdd_6cqn31x972j8xnkw91200000gn/T/com.microsoft.Powerpoint/WebArchiveCopyPasteTempFiles/p29">
            <a:extLst>
              <a:ext uri="{FF2B5EF4-FFF2-40B4-BE49-F238E27FC236}">
                <a16:creationId xmlns:a16="http://schemas.microsoft.com/office/drawing/2014/main" id="{2157C194-C5F8-4A4B-A72B-5FBC0576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68" y="4422775"/>
            <a:ext cx="32893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3A6660-6CD3-4444-A4AD-15E686E15E3C}"/>
              </a:ext>
            </a:extLst>
          </p:cNvPr>
          <p:cNvSpPr txBox="1"/>
          <p:nvPr/>
        </p:nvSpPr>
        <p:spPr>
          <a:xfrm>
            <a:off x="7217664" y="3429000"/>
            <a:ext cx="438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/>
              </a:rPr>
              <a:t>射击例子</a:t>
            </a:r>
          </a:p>
          <a:p>
            <a:r>
              <a:rPr lang="en-US" altLang="zh-CN" dirty="0"/>
              <a:t>A 0.6 B 0.5   </a:t>
            </a:r>
            <a:r>
              <a:rPr lang="en-US" altLang="zh-CN" dirty="0" err="1"/>
              <a:t>a|c</a:t>
            </a:r>
            <a:r>
              <a:rPr lang="en-US" altLang="zh-CN" dirty="0"/>
              <a:t>=0.75</a:t>
            </a:r>
          </a:p>
          <a:p>
            <a:r>
              <a:rPr lang="zh-CN" altLang="en-US" dirty="0"/>
              <a:t>癌症例子</a:t>
            </a:r>
          </a:p>
          <a:p>
            <a:endParaRPr kumimoji="1" lang="zh-CN" altLang="en-US" dirty="0"/>
          </a:p>
        </p:txBody>
      </p:sp>
      <p:pic>
        <p:nvPicPr>
          <p:cNvPr id="12290" name="Picture 2" descr="/var/folders/vf/jdd_6cqn31x972j8xnkw91200000gn/T/com.microsoft.Powerpoint/WebArchiveCopyPasteTempFiles/p30">
            <a:extLst>
              <a:ext uri="{FF2B5EF4-FFF2-40B4-BE49-F238E27FC236}">
                <a16:creationId xmlns:a16="http://schemas.microsoft.com/office/drawing/2014/main" id="{A0C7AF76-98BF-084A-ABBA-DB700DCA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0" y="4098925"/>
            <a:ext cx="30607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98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/var/folders/vf/jdd_6cqn31x972j8xnkw91200000gn/T/com.microsoft.Powerpoint/WebArchiveCopyPasteTempFiles/p33">
            <a:extLst>
              <a:ext uri="{FF2B5EF4-FFF2-40B4-BE49-F238E27FC236}">
                <a16:creationId xmlns:a16="http://schemas.microsoft.com/office/drawing/2014/main" id="{1FEA37A9-FA70-1541-BEFC-B2B4C111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4498848"/>
            <a:ext cx="5035296" cy="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DE362C-2C1A-AC4A-BA28-FC35288A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96F82-38DA-8846-87EE-1031064EB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effectLst/>
              </a:rPr>
              <a:t>用</a:t>
            </a:r>
            <a:r>
              <a:rPr lang="en-US" altLang="zh-CN" dirty="0" err="1">
                <a:effectLst/>
              </a:rPr>
              <a:t>bayes</a:t>
            </a:r>
            <a:r>
              <a:rPr lang="zh-CN" altLang="en-US" dirty="0">
                <a:effectLst/>
              </a:rPr>
              <a:t>做分类 ：</a:t>
            </a:r>
            <a:r>
              <a:rPr lang="zh-CN" altLang="en-US" dirty="0"/>
              <a:t>朴素贝叶斯</a:t>
            </a:r>
          </a:p>
          <a:p>
            <a:r>
              <a:rPr lang="zh-CN" altLang="en-US" dirty="0">
                <a:effectLst/>
              </a:rPr>
              <a:t>独立</a:t>
            </a:r>
            <a:r>
              <a:rPr lang="zh-CN" altLang="en-US" dirty="0"/>
              <a:t>与条件独立 </a:t>
            </a:r>
            <a:r>
              <a:rPr lang="en-US" altLang="zh-CN" dirty="0"/>
              <a:t>conditionally independent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	</a:t>
            </a:r>
            <a:r>
              <a:rPr lang="zh-CN" altLang="en-US" dirty="0">
                <a:effectLst/>
              </a:rPr>
              <a:t>独立与相关的关系</a:t>
            </a:r>
          </a:p>
          <a:p>
            <a:pPr marL="0" indent="0">
              <a:buNone/>
            </a:pPr>
            <a:r>
              <a:rPr lang="en-US" altLang="zh-CN" dirty="0"/>
              <a:t>	independent </a:t>
            </a:r>
            <a:r>
              <a:rPr lang="zh-CN" altLang="en-US" dirty="0"/>
              <a:t>不等于</a:t>
            </a:r>
            <a:r>
              <a:rPr lang="en-US" altLang="zh-CN" dirty="0"/>
              <a:t>uncorrelated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拉普拉斯平缓避免出现概率为</a:t>
            </a:r>
            <a:r>
              <a:rPr lang="en-US" altLang="zh-CN" dirty="0"/>
              <a:t>0</a:t>
            </a:r>
            <a:r>
              <a:rPr lang="zh-CN" altLang="en-US" dirty="0"/>
              <a:t>的情况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 err="1">
                <a:effectLst/>
              </a:rPr>
              <a:t>bayes</a:t>
            </a:r>
            <a:r>
              <a:rPr lang="zh-CN" altLang="en-US" dirty="0">
                <a:effectLst/>
              </a:rPr>
              <a:t>也可以用来做文本分类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考虑单词出现频率 词袋模型 </a:t>
            </a:r>
            <a:r>
              <a:rPr lang="en-US" altLang="zh-CN" dirty="0"/>
              <a:t>bag of words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14337" name="Picture 1" descr="/var/folders/vf/jdd_6cqn31x972j8xnkw91200000gn/T/com.microsoft.Powerpoint/WebArchiveCopyPasteTempFiles/p31">
            <a:extLst>
              <a:ext uri="{FF2B5EF4-FFF2-40B4-BE49-F238E27FC236}">
                <a16:creationId xmlns:a16="http://schemas.microsoft.com/office/drawing/2014/main" id="{1F3C2F65-C858-BC42-AD40-D2569810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88" y="1657160"/>
            <a:ext cx="33782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/var/folders/vf/jdd_6cqn31x972j8xnkw91200000gn/T/com.microsoft.Powerpoint/WebArchiveCopyPasteTempFiles/p34">
            <a:extLst>
              <a:ext uri="{FF2B5EF4-FFF2-40B4-BE49-F238E27FC236}">
                <a16:creationId xmlns:a16="http://schemas.microsoft.com/office/drawing/2014/main" id="{C5A4678A-C264-AD4D-89CD-FE73636B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88" y="4934705"/>
            <a:ext cx="27305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77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E362C-2C1A-AC4A-BA28-FC35288A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96F82-38DA-8846-87EE-1031064E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决策树</a:t>
            </a:r>
            <a:r>
              <a:rPr lang="en-US" altLang="zh-CN" dirty="0">
                <a:effectLst/>
              </a:rPr>
              <a:t>Decision making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	</a:t>
            </a:r>
            <a:r>
              <a:rPr lang="zh-CN" altLang="en-US" dirty="0">
                <a:effectLst/>
              </a:rPr>
              <a:t>模仿人类思考做决策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形成一个清晰易懂的一个规则，符合人的思维逻辑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例子：</a:t>
            </a:r>
            <a:r>
              <a:rPr lang="en-US" altLang="zh-CN" dirty="0"/>
              <a:t>Marketing </a:t>
            </a:r>
            <a:r>
              <a:rPr lang="zh-CN" altLang="en-US" dirty="0"/>
              <a:t>用户划分 ，高收入 市中心 购买与否   做促销有针对性  找到真正可能成为客户的人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5361" name="Picture 1" descr="/var/folders/vf/jdd_6cqn31x972j8xnkw91200000gn/T/com.microsoft.Powerpoint/WebArchiveCopyPasteTempFiles/p35">
            <a:extLst>
              <a:ext uri="{FF2B5EF4-FFF2-40B4-BE49-F238E27FC236}">
                <a16:creationId xmlns:a16="http://schemas.microsoft.com/office/drawing/2014/main" id="{D2087ABB-C6CB-0044-A221-AB3648F27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31" y="4270375"/>
            <a:ext cx="32512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69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E362C-2C1A-AC4A-BA28-FC35288A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96F82-38DA-8846-87EE-1031064E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决策树并不惟一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lang="zh-CN" altLang="en-US" dirty="0">
                <a:effectLst/>
              </a:rPr>
              <a:t>树的好处，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可以把规则写出来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可以写成很多树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6385" name="Picture 1" descr="/var/folders/vf/jdd_6cqn31x972j8xnkw91200000gn/T/com.microsoft.Powerpoint/WebArchiveCopyPasteTempFiles/p36">
            <a:extLst>
              <a:ext uri="{FF2B5EF4-FFF2-40B4-BE49-F238E27FC236}">
                <a16:creationId xmlns:a16="http://schemas.microsoft.com/office/drawing/2014/main" id="{A81103D0-5AC7-4C47-B115-84D56D752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77" y="1825625"/>
            <a:ext cx="4577677" cy="23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28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0AF19-37ED-2D46-A04A-809AD3D6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5A1D9-7DFC-614E-A487-DE10729BF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ID3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拿什么属性去分类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怎样选择属性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数据预处理中提到的</a:t>
            </a:r>
            <a:r>
              <a:rPr lang="en-US" altLang="zh-CN" dirty="0"/>
              <a:t>entropy</a:t>
            </a:r>
            <a:r>
              <a:rPr lang="zh-CN" altLang="en-US" dirty="0"/>
              <a:t>用在了决策树中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算法，递归结构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lang="zh-CN" altLang="en-US" dirty="0">
                <a:effectLst/>
              </a:rPr>
              <a:t>叶节点纯即不再分 如：</a:t>
            </a:r>
            <a:r>
              <a:rPr lang="en-US" altLang="zh-CN" dirty="0">
                <a:effectLst/>
              </a:rPr>
              <a:t>3:0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当不再有属性时，不再继续分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7409" name="Picture 1" descr="/var/folders/vf/jdd_6cqn31x972j8xnkw91200000gn/T/com.microsoft.Powerpoint/WebArchiveCopyPasteTempFiles/p37">
            <a:extLst>
              <a:ext uri="{FF2B5EF4-FFF2-40B4-BE49-F238E27FC236}">
                <a16:creationId xmlns:a16="http://schemas.microsoft.com/office/drawing/2014/main" id="{A0375871-AE2C-8348-9A2C-2DDAD913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946376"/>
            <a:ext cx="4648200" cy="29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5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561B9-1717-DB47-A886-6A6D10D2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 Preprocessing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DECD4E-F6C7-7B42-8DB1-2FE44088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73154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000" dirty="0"/>
              <a:t>case study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量化交易 理性 股票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长期股票价格不可预测</a:t>
            </a:r>
            <a:br>
              <a:rPr kumimoji="1" lang="zh-CN" altLang="en-US" sz="2000" dirty="0"/>
            </a:br>
            <a:r>
              <a:rPr kumimoji="1" lang="en-US" altLang="zh-CN" sz="2000" dirty="0"/>
              <a:t>	</a:t>
            </a:r>
            <a:r>
              <a:rPr kumimoji="1" lang="zh-CN" altLang="en-US" sz="2000" dirty="0"/>
              <a:t>彩票 底层数据随机 不可预测（数据挖掘先考虑有无规律）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数据存在内在分组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暴力游戏和犯罪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不能简单的根据数据得出结论</a:t>
            </a:r>
          </a:p>
          <a:p>
            <a:pPr marL="0" indent="0">
              <a:buNone/>
            </a:pPr>
            <a:r>
              <a:rPr kumimoji="1" lang="en-US" altLang="zh-CN" sz="2000" dirty="0"/>
              <a:t>	CEO</a:t>
            </a:r>
            <a:r>
              <a:rPr kumimoji="1" lang="zh-CN" altLang="en-US" sz="2000" dirty="0"/>
              <a:t>身高关系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飞机装甲中弹关系，幸存者偏差问题，一个成功者的背后有无数失败者的例子。样本本身是有偏差的。（统计学）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格力空调和九阳的例子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正向分析和反向分析，缺少时间维度</a:t>
            </a:r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瞎子摸象 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4295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291DF-AA8D-2548-9A5E-4F2D71F6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B4993-5E52-8448-AB32-460A362A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effectLst/>
              </a:rPr>
              <a:t>overfitting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过学习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控制数的规模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防止：剪支</a:t>
            </a:r>
            <a:r>
              <a:rPr lang="en-US" altLang="zh-CN" dirty="0"/>
              <a:t>pruning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剪太多会是数据太简单，无能力描述情况</a:t>
            </a:r>
          </a:p>
          <a:p>
            <a:r>
              <a:rPr lang="en-US" altLang="zh-CN" dirty="0">
                <a:effectLst/>
              </a:rPr>
              <a:t>entropy bias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属性会将样本分的太细，不是特别好，一分为二一分为三</a:t>
            </a:r>
          </a:p>
          <a:p>
            <a:r>
              <a:rPr lang="en-US" altLang="zh-CN" dirty="0">
                <a:effectLst/>
              </a:rPr>
              <a:t>Continuous attributes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连续型，需切分点 </a:t>
            </a:r>
            <a:r>
              <a:rPr lang="en-US" altLang="zh-CN" dirty="0"/>
              <a:t>threshold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07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291DF-AA8D-2548-9A5E-4F2D71F6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B4993-5E52-8448-AB32-460A362A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effectLst/>
              </a:rPr>
              <a:t>Neural networks</a:t>
            </a:r>
          </a:p>
          <a:p>
            <a:pPr marL="457200" lvl="1" indent="0">
              <a:buNone/>
            </a:pPr>
            <a:r>
              <a:rPr lang="zh-CN" altLang="en-US" dirty="0"/>
              <a:t>神经网络</a:t>
            </a:r>
          </a:p>
          <a:p>
            <a:pPr marL="457200" lvl="1" indent="0">
              <a:buNone/>
            </a:pPr>
            <a:r>
              <a:rPr lang="zh-CN" altLang="en-US" dirty="0"/>
              <a:t>分布式</a:t>
            </a:r>
          </a:p>
          <a:p>
            <a:pPr marL="457200" lvl="1" indent="0">
              <a:buNone/>
            </a:pPr>
            <a:r>
              <a:rPr lang="zh-CN" altLang="en-US" dirty="0"/>
              <a:t>神经网络如何学习</a:t>
            </a:r>
          </a:p>
          <a:p>
            <a:pPr marL="457200" lvl="1" indent="0">
              <a:buNone/>
            </a:pPr>
            <a:r>
              <a:rPr lang="zh-CN" altLang="en-US" dirty="0"/>
              <a:t>有输入有输出</a:t>
            </a:r>
          </a:p>
          <a:p>
            <a:pPr marL="457200" lvl="1" indent="0">
              <a:buNone/>
            </a:pPr>
            <a:r>
              <a:rPr lang="zh-CN" altLang="en-US" dirty="0"/>
              <a:t>沿着误差的梯度向下走</a:t>
            </a:r>
          </a:p>
          <a:p>
            <a:r>
              <a:rPr lang="en-US" altLang="zh-CN" dirty="0">
                <a:effectLst/>
              </a:rPr>
              <a:t>Gradient descent</a:t>
            </a:r>
          </a:p>
          <a:p>
            <a:pPr marL="457200" lvl="1" indent="0">
              <a:buNone/>
            </a:pPr>
            <a:r>
              <a:rPr lang="en-US" altLang="zh-CN" sz="2600" dirty="0"/>
              <a:t>learning rate</a:t>
            </a:r>
            <a:r>
              <a:rPr lang="zh-CN" altLang="en-US" sz="2600" dirty="0"/>
              <a:t>慢慢沿着梯度修改</a:t>
            </a:r>
          </a:p>
          <a:p>
            <a:r>
              <a:rPr lang="en-US" altLang="zh-CN" dirty="0">
                <a:effectLst/>
              </a:rPr>
              <a:t>Multilayer perceptron</a:t>
            </a:r>
          </a:p>
          <a:p>
            <a:pPr marL="457200" lvl="1" indent="0">
              <a:buNone/>
            </a:pPr>
            <a:r>
              <a:rPr lang="zh-CN" altLang="en-US" dirty="0"/>
              <a:t>多层感知</a:t>
            </a:r>
          </a:p>
          <a:p>
            <a:pPr marL="457200" lvl="1" indent="0">
              <a:buNone/>
            </a:pPr>
            <a:r>
              <a:rPr lang="zh-CN" altLang="en-US" dirty="0"/>
              <a:t>一个隐含层</a:t>
            </a:r>
            <a:r>
              <a:rPr lang="en-US" altLang="zh-CN" dirty="0"/>
              <a:t>hidden layer</a:t>
            </a:r>
          </a:p>
          <a:p>
            <a:pPr marL="457200" lvl="1" indent="0">
              <a:buNone/>
            </a:pPr>
            <a:r>
              <a:rPr lang="zh-CN" altLang="en-US" dirty="0"/>
              <a:t>线性不可分问题，将原问题转化为简单的问题</a:t>
            </a:r>
          </a:p>
          <a:p>
            <a:pPr marL="457200" lvl="1" indent="0">
              <a:buNone/>
            </a:pPr>
            <a:r>
              <a:rPr lang="en-US" altLang="zh-CN" dirty="0"/>
              <a:t>sigmoid threshold unit</a:t>
            </a:r>
          </a:p>
          <a:p>
            <a:endParaRPr kumimoji="1" lang="zh-CN" altLang="en-US" dirty="0"/>
          </a:p>
        </p:txBody>
      </p:sp>
      <p:pic>
        <p:nvPicPr>
          <p:cNvPr id="18433" name="Picture 1" descr="/var/folders/vf/jdd_6cqn31x972j8xnkw91200000gn/T/com.microsoft.Powerpoint/WebArchiveCopyPasteTempFiles/p38">
            <a:extLst>
              <a:ext uri="{FF2B5EF4-FFF2-40B4-BE49-F238E27FC236}">
                <a16:creationId xmlns:a16="http://schemas.microsoft.com/office/drawing/2014/main" id="{8C5102A2-59E1-3C40-8FAD-4B8C7981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2" y="5252001"/>
            <a:ext cx="3434862" cy="140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43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291DF-AA8D-2548-9A5E-4F2D71F6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B4993-5E52-8448-AB32-460A362A0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altLang="zh-CN" dirty="0">
              <a:effectLst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effectLst/>
              </a:rPr>
              <a:t>Back propagation rule</a:t>
            </a:r>
          </a:p>
          <a:p>
            <a:pPr marL="457200" lvl="1" indent="0">
              <a:buNone/>
            </a:pPr>
            <a:r>
              <a:rPr lang="zh-CN" altLang="en-US" dirty="0"/>
              <a:t>逆传播算法</a:t>
            </a:r>
          </a:p>
          <a:p>
            <a:pPr marL="457200" lvl="1" indent="0">
              <a:buNone/>
            </a:pPr>
            <a:r>
              <a:rPr lang="zh-CN" altLang="en-US" dirty="0"/>
              <a:t>有输入有权重</a:t>
            </a:r>
          </a:p>
          <a:p>
            <a:pPr marL="457200" lvl="1" indent="0">
              <a:buNone/>
            </a:pPr>
            <a:r>
              <a:rPr lang="zh-CN" altLang="en-US" dirty="0"/>
              <a:t>误差对于某个权重求偏导</a:t>
            </a:r>
          </a:p>
          <a:p>
            <a:pPr marL="457200" lvl="1" indent="0">
              <a:buNone/>
            </a:pPr>
            <a:r>
              <a:rPr lang="zh-CN" altLang="en-US" dirty="0"/>
              <a:t>激活函数不同，对于输出层神经元比较简单</a:t>
            </a:r>
          </a:p>
          <a:p>
            <a:pPr marL="457200" lvl="1" indent="0">
              <a:buNone/>
            </a:pPr>
            <a:r>
              <a:rPr lang="zh-CN" altLang="en-US" dirty="0"/>
              <a:t>表达能力很强</a:t>
            </a:r>
          </a:p>
          <a:p>
            <a:pPr marL="457200" lvl="1" indent="0">
              <a:buNone/>
            </a:pPr>
            <a:r>
              <a:rPr lang="en-US" altLang="zh-CN" dirty="0"/>
              <a:t>overfitting </a:t>
            </a:r>
          </a:p>
          <a:p>
            <a:pPr marL="457200" lvl="1" indent="0">
              <a:buNone/>
            </a:pPr>
            <a:r>
              <a:rPr lang="zh-CN" altLang="en-US" dirty="0"/>
              <a:t>学习率设成</a:t>
            </a:r>
            <a:r>
              <a:rPr lang="en-US" altLang="zh-CN" dirty="0"/>
              <a:t>0.1 0.2</a:t>
            </a:r>
            <a:r>
              <a:rPr lang="zh-CN" altLang="en-US" dirty="0"/>
              <a:t>，不可以过大过小</a:t>
            </a:r>
          </a:p>
          <a:p>
            <a:pPr marL="457200" lvl="1" indent="0">
              <a:buNone/>
            </a:pPr>
            <a:r>
              <a:rPr lang="zh-CN" altLang="en-US" dirty="0"/>
              <a:t>过大梯度降的过大，</a:t>
            </a:r>
            <a:r>
              <a:rPr lang="en-US" altLang="zh-CN" dirty="0"/>
              <a:t>learning rate</a:t>
            </a:r>
            <a:r>
              <a:rPr lang="zh-CN" altLang="en-US" dirty="0"/>
              <a:t>选择比较重要</a:t>
            </a:r>
          </a:p>
          <a:p>
            <a:endParaRPr kumimoji="1" lang="zh-CN" altLang="en-US" dirty="0"/>
          </a:p>
        </p:txBody>
      </p:sp>
      <p:pic>
        <p:nvPicPr>
          <p:cNvPr id="4" name="Picture 1" descr="/var/folders/vf/jdd_6cqn31x972j8xnkw91200000gn/T/com.microsoft.Powerpoint/WebArchiveCopyPasteTempFiles/p38">
            <a:extLst>
              <a:ext uri="{FF2B5EF4-FFF2-40B4-BE49-F238E27FC236}">
                <a16:creationId xmlns:a16="http://schemas.microsoft.com/office/drawing/2014/main" id="{090B35AB-42A5-9D44-B04B-7553DF8D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16" y="1500883"/>
            <a:ext cx="3434862" cy="140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45F1AC-11AE-D84D-9CD5-47652310001E}"/>
              </a:ext>
            </a:extLst>
          </p:cNvPr>
          <p:cNvSpPr txBox="1"/>
          <p:nvPr/>
        </p:nvSpPr>
        <p:spPr>
          <a:xfrm>
            <a:off x="5298831" y="1465603"/>
            <a:ext cx="4208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/>
              </a:rPr>
              <a:t>使输出始终在</a:t>
            </a:r>
            <a:r>
              <a:rPr lang="en-US" altLang="zh-CN" dirty="0">
                <a:effectLst/>
              </a:rPr>
              <a:t>0-1</a:t>
            </a:r>
            <a:r>
              <a:rPr lang="zh-CN" altLang="en-US" dirty="0">
                <a:effectLst/>
              </a:rPr>
              <a:t>之间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0.5</a:t>
            </a:r>
            <a:r>
              <a:rPr lang="zh-CN" altLang="en-US" dirty="0"/>
              <a:t>导数最大</a:t>
            </a:r>
          </a:p>
          <a:p>
            <a:r>
              <a:rPr lang="zh-CN" altLang="en-US" dirty="0"/>
              <a:t>导数为</a:t>
            </a:r>
            <a:r>
              <a:rPr lang="en-US" altLang="zh-CN" dirty="0"/>
              <a:t>0</a:t>
            </a:r>
            <a:r>
              <a:rPr lang="zh-CN" altLang="en-US" dirty="0"/>
              <a:t>训练特别慢</a:t>
            </a:r>
          </a:p>
          <a:p>
            <a:r>
              <a:rPr lang="zh-CN" altLang="en-US" dirty="0"/>
              <a:t>为了推导方便。</a:t>
            </a:r>
          </a:p>
          <a:p>
            <a:endParaRPr kumimoji="1" lang="zh-CN" altLang="en-US" dirty="0"/>
          </a:p>
        </p:txBody>
      </p:sp>
      <p:pic>
        <p:nvPicPr>
          <p:cNvPr id="20481" name="Picture 1" descr="/var/folders/vf/jdd_6cqn31x972j8xnkw91200000gn/T/com.microsoft.Powerpoint/WebArchiveCopyPasteTempFiles/p39">
            <a:extLst>
              <a:ext uri="{FF2B5EF4-FFF2-40B4-BE49-F238E27FC236}">
                <a16:creationId xmlns:a16="http://schemas.microsoft.com/office/drawing/2014/main" id="{1767235D-BAA6-8042-B23E-48C642B34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54" y="4186218"/>
            <a:ext cx="3452447" cy="23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5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291DF-AA8D-2548-9A5E-4F2D71F6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B4993-5E52-8448-AB32-460A362A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Beyond BP Networks</a:t>
            </a:r>
          </a:p>
          <a:p>
            <a:pPr marL="457200" lvl="1" indent="0">
              <a:buNone/>
            </a:pPr>
            <a:r>
              <a:rPr lang="en-US" altLang="zh-CN" dirty="0"/>
              <a:t>Elman Network </a:t>
            </a:r>
            <a:r>
              <a:rPr lang="zh-CN" altLang="en-US" dirty="0"/>
              <a:t>有一定的记忆能力</a:t>
            </a:r>
            <a:r>
              <a:rPr lang="en-US" altLang="zh-CN" dirty="0"/>
              <a:t>copy</a:t>
            </a:r>
            <a:r>
              <a:rPr lang="zh-CN" altLang="en-US" dirty="0"/>
              <a:t>并反馈实现</a:t>
            </a:r>
            <a:r>
              <a:rPr lang="en-US" altLang="zh-CN" dirty="0"/>
              <a:t>memory</a:t>
            </a:r>
          </a:p>
          <a:p>
            <a:pPr marL="457200" lvl="1" indent="0">
              <a:buNone/>
            </a:pPr>
            <a:r>
              <a:rPr lang="en-US" altLang="zh-CN" dirty="0"/>
              <a:t>Hopfield network </a:t>
            </a:r>
          </a:p>
          <a:p>
            <a:pPr marL="457200" lvl="1" indent="0">
              <a:buNone/>
            </a:pPr>
            <a:r>
              <a:rPr lang="zh-CN" altLang="en-US" dirty="0"/>
              <a:t>也有</a:t>
            </a:r>
            <a:r>
              <a:rPr lang="en-US" altLang="zh-CN" dirty="0"/>
              <a:t>memory</a:t>
            </a:r>
            <a:r>
              <a:rPr lang="zh-CN" altLang="en-US" dirty="0"/>
              <a:t>功能，全互联</a:t>
            </a:r>
          </a:p>
          <a:p>
            <a:pPr marL="457200" lvl="1" indent="0">
              <a:buNone/>
            </a:pPr>
            <a:r>
              <a:rPr lang="en-US" altLang="zh-CN" dirty="0"/>
              <a:t>pattern </a:t>
            </a:r>
            <a:r>
              <a:rPr lang="zh-CN" altLang="en-US" dirty="0"/>
              <a:t>通过训练让每一个模式对应网络能量的极小值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46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8CEB6-A44F-E54E-8D05-FFAE8FC2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Support Vector machine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3347DB-9F7E-6B49-A5C6-FE10B0C84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effectLst/>
              </a:rPr>
              <a:t>支持向量机</a:t>
            </a:r>
            <a:endParaRPr lang="zh-CN" altLang="en-US" dirty="0">
              <a:effectLst/>
            </a:endParaRPr>
          </a:p>
          <a:p>
            <a:pPr marL="457200" lvl="1" indent="0">
              <a:buNone/>
            </a:pPr>
            <a:r>
              <a:rPr lang="zh-CN" altLang="en-US" dirty="0"/>
              <a:t>本源是线性分类器</a:t>
            </a:r>
          </a:p>
          <a:p>
            <a:pPr marL="457200" lvl="1" indent="0">
              <a:buNone/>
            </a:pPr>
            <a:r>
              <a:rPr lang="en-US" altLang="zh-CN" dirty="0"/>
              <a:t>Margins</a:t>
            </a:r>
            <a:r>
              <a:rPr lang="zh-CN" altLang="en-US" dirty="0"/>
              <a:t>与</a:t>
            </a:r>
            <a:r>
              <a:rPr lang="en-US" altLang="zh-CN" dirty="0"/>
              <a:t>support vectors</a:t>
            </a:r>
          </a:p>
          <a:p>
            <a:pPr marL="457200" lvl="1" indent="0">
              <a:buNone/>
            </a:pPr>
            <a:r>
              <a:rPr lang="zh-CN" altLang="en-US" dirty="0"/>
              <a:t>支持向量决定可移动的范围，即</a:t>
            </a:r>
            <a:r>
              <a:rPr lang="en-US" altLang="zh-CN" dirty="0"/>
              <a:t>margin</a:t>
            </a:r>
          </a:p>
          <a:p>
            <a:pPr marL="457200" lvl="1" indent="0">
              <a:buNone/>
            </a:pPr>
            <a:r>
              <a:rPr lang="zh-CN" altLang="en-US" dirty="0"/>
              <a:t>由很少的点决定 </a:t>
            </a:r>
          </a:p>
          <a:p>
            <a:pPr marL="457200" lvl="1" indent="0">
              <a:buNone/>
            </a:pPr>
            <a:r>
              <a:rPr lang="en-US" altLang="zh-CN" dirty="0" err="1"/>
              <a:t>svm</a:t>
            </a:r>
            <a:r>
              <a:rPr lang="zh-CN" altLang="en-US" dirty="0"/>
              <a:t>不仅可以分类，还可以最大化</a:t>
            </a:r>
            <a:r>
              <a:rPr lang="en-US" altLang="zh-CN" dirty="0"/>
              <a:t>margin</a:t>
            </a:r>
          </a:p>
          <a:p>
            <a:endParaRPr kumimoji="1" lang="zh-CN" altLang="en-US" dirty="0"/>
          </a:p>
        </p:txBody>
      </p:sp>
      <p:pic>
        <p:nvPicPr>
          <p:cNvPr id="21505" name="Picture 1" descr="/var/folders/vf/jdd_6cqn31x972j8xnkw91200000gn/T/com.microsoft.Powerpoint/WebArchiveCopyPasteTempFiles/p40">
            <a:extLst>
              <a:ext uri="{FF2B5EF4-FFF2-40B4-BE49-F238E27FC236}">
                <a16:creationId xmlns:a16="http://schemas.microsoft.com/office/drawing/2014/main" id="{BE0F9A64-D39E-C743-92B2-D8B334D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4478216"/>
            <a:ext cx="3598985" cy="22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FA64A8-69C2-3F43-ABFB-D82D59762B2D}"/>
              </a:ext>
            </a:extLst>
          </p:cNvPr>
          <p:cNvSpPr txBox="1"/>
          <p:nvPr/>
        </p:nvSpPr>
        <p:spPr>
          <a:xfrm>
            <a:off x="5580185" y="4865077"/>
            <a:ext cx="4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空间一个点到一条直线的距离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2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984-C1C2-A947-9076-2347A820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Support Vector machine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54771-8825-3841-BC02-689126A7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Objective function </a:t>
            </a:r>
          </a:p>
          <a:p>
            <a:pPr marL="457200" lvl="1" indent="0">
              <a:buNone/>
            </a:pPr>
            <a:r>
              <a:rPr lang="zh-CN" altLang="en-US" dirty="0"/>
              <a:t>正样本负样本先分对</a:t>
            </a:r>
          </a:p>
          <a:p>
            <a:pPr marL="457200" lvl="1" indent="0">
              <a:buNone/>
            </a:pPr>
            <a:r>
              <a:rPr lang="en-US" altLang="zh-CN" dirty="0"/>
              <a:t>how?</a:t>
            </a:r>
          </a:p>
          <a:p>
            <a:endParaRPr kumimoji="1" lang="zh-CN" altLang="en-US" dirty="0"/>
          </a:p>
        </p:txBody>
      </p:sp>
      <p:pic>
        <p:nvPicPr>
          <p:cNvPr id="22529" name="Picture 1" descr="/var/folders/vf/jdd_6cqn31x972j8xnkw91200000gn/T/com.microsoft.Powerpoint/WebArchiveCopyPasteTempFiles/p41">
            <a:extLst>
              <a:ext uri="{FF2B5EF4-FFF2-40B4-BE49-F238E27FC236}">
                <a16:creationId xmlns:a16="http://schemas.microsoft.com/office/drawing/2014/main" id="{918AF150-5DA4-D848-96ED-A435AA39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15" y="3210413"/>
            <a:ext cx="5675025" cy="32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D1D658-A7AE-3D42-BC49-1974E6F5D629}"/>
              </a:ext>
            </a:extLst>
          </p:cNvPr>
          <p:cNvSpPr txBox="1"/>
          <p:nvPr/>
        </p:nvSpPr>
        <p:spPr>
          <a:xfrm>
            <a:off x="7392455" y="5942568"/>
            <a:ext cx="341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然后最大化</a:t>
            </a:r>
            <a:r>
              <a:rPr lang="en-US" altLang="zh-CN" dirty="0"/>
              <a:t>margin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07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EFFE3-F757-C74B-B147-F49564CA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Support Vector machine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8251F-3B45-254D-B49C-9567062D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 margin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457200" lvl="1" indent="0">
              <a:buNone/>
            </a:pPr>
            <a:r>
              <a:rPr lang="zh-CN" altLang="en-US" dirty="0">
                <a:effectLst/>
              </a:rPr>
              <a:t>放宽约束条件，最终</a:t>
            </a:r>
            <a:r>
              <a:rPr lang="en-US" altLang="zh-CN" dirty="0" err="1">
                <a:effectLst/>
              </a:rPr>
              <a:t>svm</a:t>
            </a:r>
            <a:r>
              <a:rPr lang="zh-CN" altLang="en-US" dirty="0">
                <a:effectLst/>
              </a:rPr>
              <a:t>目标表达式</a:t>
            </a:r>
          </a:p>
          <a:p>
            <a:pPr marL="457200" lvl="1" indent="0">
              <a:buNone/>
            </a:pPr>
            <a:r>
              <a:rPr lang="zh-CN" altLang="en-US" dirty="0"/>
              <a:t>处理具有噪点的情况，遇到线性不可分的问题，是无能无力的</a:t>
            </a:r>
          </a:p>
          <a:p>
            <a:endParaRPr kumimoji="1" lang="zh-CN" altLang="en-US" dirty="0"/>
          </a:p>
        </p:txBody>
      </p:sp>
      <p:pic>
        <p:nvPicPr>
          <p:cNvPr id="23553" name="Picture 1" descr="/var/folders/vf/jdd_6cqn31x972j8xnkw91200000gn/T/com.microsoft.Powerpoint/WebArchiveCopyPasteTempFiles/p42">
            <a:extLst>
              <a:ext uri="{FF2B5EF4-FFF2-40B4-BE49-F238E27FC236}">
                <a16:creationId xmlns:a16="http://schemas.microsoft.com/office/drawing/2014/main" id="{CC0F68A6-6907-A244-948E-6D1B2007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5" y="2297723"/>
            <a:ext cx="4138246" cy="261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2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EFFE3-F757-C74B-B147-F49564CA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Support Vector machine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8251F-3B45-254D-B49C-9567062D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Kernel Trick</a:t>
            </a:r>
          </a:p>
          <a:p>
            <a:pPr marL="457200" lvl="1" indent="0">
              <a:buNone/>
            </a:pPr>
            <a:r>
              <a:rPr lang="en-US" altLang="zh-CN" dirty="0"/>
              <a:t>kernel</a:t>
            </a:r>
            <a:r>
              <a:rPr lang="zh-CN" altLang="en-US" dirty="0"/>
              <a:t>函数</a:t>
            </a:r>
          </a:p>
          <a:p>
            <a:pPr marL="457200" lvl="1" indent="0">
              <a:buNone/>
            </a:pPr>
            <a:r>
              <a:rPr lang="en-US" altLang="zh-CN" dirty="0"/>
              <a:t>Gaussian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在普通的空间进行高维操作</a:t>
            </a:r>
          </a:p>
          <a:p>
            <a:endParaRPr kumimoji="1" lang="zh-CN" altLang="en-US" dirty="0"/>
          </a:p>
        </p:txBody>
      </p:sp>
      <p:pic>
        <p:nvPicPr>
          <p:cNvPr id="24577" name="Picture 1" descr="/var/folders/vf/jdd_6cqn31x972j8xnkw91200000gn/T/com.microsoft.Powerpoint/WebArchiveCopyPasteTempFiles/p44">
            <a:extLst>
              <a:ext uri="{FF2B5EF4-FFF2-40B4-BE49-F238E27FC236}">
                <a16:creationId xmlns:a16="http://schemas.microsoft.com/office/drawing/2014/main" id="{6708E723-2058-8647-B92E-BBAD6486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3155950"/>
            <a:ext cx="330786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41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EFFE3-F757-C74B-B147-F49564CA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Support Vector machine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8251F-3B45-254D-B49C-9567062D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String kernel</a:t>
            </a:r>
          </a:p>
          <a:p>
            <a:pPr marL="457200" lvl="1" indent="0">
              <a:buNone/>
            </a:pPr>
            <a:r>
              <a:rPr lang="zh-CN" altLang="en-US" dirty="0"/>
              <a:t>对于文本来说有专门的</a:t>
            </a:r>
            <a:r>
              <a:rPr lang="en-US" altLang="zh-CN" dirty="0"/>
              <a:t>kernel</a:t>
            </a:r>
          </a:p>
          <a:p>
            <a:pPr marL="457200" lvl="1" indent="0">
              <a:buNone/>
            </a:pPr>
            <a:r>
              <a:rPr lang="zh-CN" altLang="en-US" dirty="0"/>
              <a:t>将其中的字串全部提出来</a:t>
            </a:r>
          </a:p>
          <a:p>
            <a:endParaRPr kumimoji="1" lang="zh-CN" altLang="en-US" dirty="0"/>
          </a:p>
        </p:txBody>
      </p:sp>
      <p:pic>
        <p:nvPicPr>
          <p:cNvPr id="25601" name="Picture 1" descr="/var/folders/vf/jdd_6cqn31x972j8xnkw91200000gn/T/com.microsoft.Powerpoint/WebArchiveCopyPasteTempFiles/p45">
            <a:extLst>
              <a:ext uri="{FF2B5EF4-FFF2-40B4-BE49-F238E27FC236}">
                <a16:creationId xmlns:a16="http://schemas.microsoft.com/office/drawing/2014/main" id="{2A1316DA-FBEC-DB4D-A51E-53D930B9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93" y="3200400"/>
            <a:ext cx="3657600" cy="234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5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EFFE3-F757-C74B-B147-F49564CA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Support Vector machine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8251F-3B45-254D-B49C-9567062D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SVM Roadmap</a:t>
            </a:r>
          </a:p>
          <a:p>
            <a:pPr marL="457200" lvl="1" indent="0">
              <a:buNone/>
            </a:pPr>
            <a:r>
              <a:rPr lang="zh-CN" altLang="en-US" dirty="0"/>
              <a:t>最初就是一个分类器，用来最大化</a:t>
            </a:r>
            <a:r>
              <a:rPr lang="en-US" altLang="zh-CN" dirty="0"/>
              <a:t>margin</a:t>
            </a:r>
            <a:r>
              <a:rPr lang="zh-CN" altLang="en-US" dirty="0"/>
              <a:t>，</a:t>
            </a:r>
          </a:p>
          <a:p>
            <a:pPr marL="457200" lvl="1" indent="0">
              <a:buNone/>
            </a:pPr>
            <a:r>
              <a:rPr lang="zh-CN" altLang="en-US" dirty="0"/>
              <a:t>引入</a:t>
            </a:r>
            <a:r>
              <a:rPr lang="en-US" altLang="zh-CN" dirty="0"/>
              <a:t>soft margin</a:t>
            </a:r>
            <a:r>
              <a:rPr lang="zh-CN" altLang="en-US" dirty="0"/>
              <a:t>处理噪点，为了解决线性不可分问题，用映射投到高维空间，涉及到更复杂的计算，然后</a:t>
            </a:r>
            <a:r>
              <a:rPr lang="en-US" altLang="zh-CN" dirty="0"/>
              <a:t>kernel</a:t>
            </a:r>
            <a:r>
              <a:rPr lang="zh-CN" altLang="en-US" dirty="0"/>
              <a:t>函数用来解决高维空间计算。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95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/var/folders/vf/jdd_6cqn31x972j8xnkw91200000gn/T/com.microsoft.Powerpoint/WebArchiveCopyPasteTempFiles/p22">
            <a:extLst>
              <a:ext uri="{FF2B5EF4-FFF2-40B4-BE49-F238E27FC236}">
                <a16:creationId xmlns:a16="http://schemas.microsoft.com/office/drawing/2014/main" id="{148B084B-5FCE-2740-96A0-290E57B9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48" y="4641546"/>
            <a:ext cx="30353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736292E-6022-CB47-B6FE-A17E18C0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Data Preprocessing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A1D34-D432-324F-A26B-FF9EC168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data is dirty </a:t>
            </a:r>
            <a:r>
              <a:rPr kumimoji="1" lang="zh-CN" altLang="en-US" dirty="0"/>
              <a:t>数据确实 缺失数据 数据太多 数据类型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较繁杂</a:t>
            </a:r>
          </a:p>
          <a:p>
            <a:r>
              <a:rPr kumimoji="1" lang="en-US" altLang="zh-CN" dirty="0"/>
              <a:t>missing  data :</a:t>
            </a:r>
            <a:r>
              <a:rPr kumimoji="1" lang="zh-CN" altLang="en-US" dirty="0"/>
              <a:t>不同原因 ，不同类型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怎样处理？</a:t>
            </a:r>
          </a:p>
          <a:p>
            <a:pPr marL="0" indent="0">
              <a:buNone/>
            </a:pPr>
            <a:r>
              <a:rPr kumimoji="1" lang="en-US" altLang="zh-CN" dirty="0"/>
              <a:t>	1.ignore 2.</a:t>
            </a:r>
            <a:r>
              <a:rPr kumimoji="1" lang="zh-CN" altLang="en-US" dirty="0"/>
              <a:t>重新收集 猜 </a:t>
            </a:r>
            <a:r>
              <a:rPr kumimoji="1" lang="en-US" altLang="zh-CN" dirty="0"/>
              <a:t>3.</a:t>
            </a:r>
            <a:r>
              <a:rPr kumimoji="1" lang="zh-CN" altLang="en-US" dirty="0"/>
              <a:t>自动填 均值等</a:t>
            </a:r>
          </a:p>
          <a:p>
            <a:br>
              <a:rPr kumimoji="1" lang="zh-CN" altLang="en-US" dirty="0"/>
            </a:br>
            <a:r>
              <a:rPr kumimoji="1" lang="zh-CN" altLang="en-US" dirty="0"/>
              <a:t>离群点</a:t>
            </a:r>
            <a:r>
              <a:rPr kumimoji="1" lang="en-US" altLang="zh-CN" dirty="0"/>
              <a:t>outliers </a:t>
            </a:r>
            <a:r>
              <a:rPr kumimoji="1" lang="zh-CN" altLang="en-US" dirty="0"/>
              <a:t>和整体数据差异大 姚明</a:t>
            </a:r>
          </a:p>
          <a:p>
            <a:pPr marL="0" indent="0">
              <a:buNone/>
            </a:pPr>
            <a:r>
              <a:rPr kumimoji="1" lang="en-US" altLang="zh-CN" dirty="0"/>
              <a:t>	case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anomaly</a:t>
            </a:r>
            <a:r>
              <a:rPr kumimoji="1" lang="zh-CN" altLang="en-US" dirty="0"/>
              <a:t>异常（若是巨人症）</a:t>
            </a:r>
          </a:p>
          <a:p>
            <a:pPr marL="0" indent="0">
              <a:buNone/>
            </a:pPr>
            <a:br>
              <a:rPr kumimoji="1" lang="zh-CN" altLang="en-US" dirty="0"/>
            </a:br>
            <a:endParaRPr kumimoji="1" lang="zh-CN" altLang="en-US" dirty="0"/>
          </a:p>
          <a:p>
            <a:r>
              <a:rPr kumimoji="1" lang="zh-CN" altLang="en-US" dirty="0"/>
              <a:t>如何检测离群点</a:t>
            </a:r>
            <a:r>
              <a:rPr kumimoji="1" lang="en-US" altLang="zh-CN" dirty="0"/>
              <a:t>: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074" name="Picture 2" descr="/var/folders/vf/jdd_6cqn31x972j8xnkw91200000gn/T/com.microsoft.Powerpoint/WebArchiveCopyPasteTempFiles/p21">
            <a:extLst>
              <a:ext uri="{FF2B5EF4-FFF2-40B4-BE49-F238E27FC236}">
                <a16:creationId xmlns:a16="http://schemas.microsoft.com/office/drawing/2014/main" id="{D3E0BEC5-3E37-2348-B3CB-A34A493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48" y="3120620"/>
            <a:ext cx="2489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9A9BA8-E985-E54F-8D00-817F4683C9DA}"/>
              </a:ext>
            </a:extLst>
          </p:cNvPr>
          <p:cNvSpPr txBox="1"/>
          <p:nvPr/>
        </p:nvSpPr>
        <p:spPr>
          <a:xfrm>
            <a:off x="8534400" y="2605587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Outline: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92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F9F77-5656-0C48-B77F-762A693A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AE24F-BFDD-BE4E-8F52-23D7D1821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近两周，学习重点主要在</a:t>
            </a:r>
            <a:r>
              <a:rPr kumimoji="1" lang="en-US" altLang="zh-CN" dirty="0"/>
              <a:t>Data Mining,</a:t>
            </a:r>
            <a:r>
              <a:rPr kumimoji="1" lang="zh-CN" altLang="en-US" dirty="0"/>
              <a:t>其中已完成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Data Processing</a:t>
            </a:r>
          </a:p>
          <a:p>
            <a:pPr lvl="1"/>
            <a:r>
              <a:rPr kumimoji="1" lang="en-US" altLang="zh-CN" dirty="0"/>
              <a:t>Data Transformation</a:t>
            </a:r>
          </a:p>
          <a:p>
            <a:pPr lvl="1"/>
            <a:r>
              <a:rPr kumimoji="1" lang="en-US" altLang="zh-CN" dirty="0"/>
              <a:t>Classification</a:t>
            </a:r>
          </a:p>
          <a:p>
            <a:pPr lvl="1"/>
            <a:r>
              <a:rPr kumimoji="1" lang="en-US" altLang="zh-CN" dirty="0"/>
              <a:t>Support Vector machine</a:t>
            </a:r>
          </a:p>
          <a:p>
            <a:r>
              <a:rPr kumimoji="1" lang="zh-CN" altLang="en-US" dirty="0"/>
              <a:t>这四部分的学习，需进一步加深理解，另数据挖掘的剩余部分会在一周内完成</a:t>
            </a:r>
            <a:endParaRPr kumimoji="1" lang="en-US" altLang="zh-CN" dirty="0"/>
          </a:p>
          <a:p>
            <a:r>
              <a:rPr kumimoji="1" lang="zh-CN" altLang="en-US" dirty="0"/>
              <a:t>下周会继续复现中文分词论文里</a:t>
            </a:r>
            <a:r>
              <a:rPr kumimoji="1" lang="zh-CN" altLang="en-US"/>
              <a:t>实验并加深理解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819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9B727-ACB8-934C-806B-3EF2B8F6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 Preprocessing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29CBC-537D-D741-A36B-D4CEEC28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duplicate data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如何找出冗余的信息，重复的信息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因组合比较不切实际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滑动窗口 数据挨着放 生成</a:t>
            </a:r>
            <a:r>
              <a:rPr lang="en-US" altLang="zh-CN" dirty="0"/>
              <a:t>key</a:t>
            </a:r>
            <a:r>
              <a:rPr lang="zh-CN" altLang="en-US" dirty="0"/>
              <a:t>，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先比较两个人的姓，再比较名（外国人）文化上存在差异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05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9B727-ACB8-934C-806B-3EF2B8F6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Data Transformation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29CBC-537D-D741-A36B-D4CEEC28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effectLst/>
              </a:rPr>
              <a:t>数据类型：连续型，离散型，</a:t>
            </a:r>
            <a:r>
              <a:rPr lang="en-US" altLang="zh-CN" dirty="0">
                <a:effectLst/>
              </a:rPr>
              <a:t>ordinal</a:t>
            </a:r>
            <a:r>
              <a:rPr lang="zh-CN" altLang="en-US" dirty="0">
                <a:effectLst/>
              </a:rPr>
              <a:t>（</a:t>
            </a:r>
            <a:r>
              <a:rPr lang="en-US" altLang="zh-CN" dirty="0">
                <a:effectLst/>
              </a:rPr>
              <a:t>average good best</a:t>
            </a:r>
            <a:r>
              <a:rPr lang="zh-CN" altLang="en-US" dirty="0">
                <a:effectLst/>
              </a:rPr>
              <a:t>），</a:t>
            </a:r>
            <a:r>
              <a:rPr lang="en-US" altLang="zh-CN" dirty="0">
                <a:effectLst/>
              </a:rPr>
              <a:t>nominal 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string </a:t>
            </a:r>
          </a:p>
          <a:p>
            <a:pPr marL="0" indent="0">
              <a:buNone/>
            </a:pP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type conversion </a:t>
            </a:r>
            <a:r>
              <a:rPr lang="zh-CN" altLang="en-US" dirty="0"/>
              <a:t>编码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如何编码 </a:t>
            </a:r>
            <a:r>
              <a:rPr lang="en-US" altLang="zh-CN" dirty="0"/>
              <a:t>0001  0010  0100 1000</a:t>
            </a:r>
            <a:r>
              <a:rPr lang="zh-CN" altLang="en-US" dirty="0"/>
              <a:t>颜色不能太多</a:t>
            </a:r>
          </a:p>
          <a:p>
            <a:pPr marL="0" indent="0">
              <a:buNone/>
            </a:pPr>
            <a:br>
              <a:rPr lang="zh-CN" altLang="en-US" dirty="0"/>
            </a:br>
            <a:endParaRPr lang="zh-CN" altLang="en-US" dirty="0"/>
          </a:p>
          <a:p>
            <a:r>
              <a:rPr lang="en-US" altLang="zh-CN" dirty="0"/>
              <a:t>sampling </a:t>
            </a:r>
            <a:r>
              <a:rPr lang="zh-CN" altLang="en-US" dirty="0"/>
              <a:t>采样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数据库越来越大，对数据进行采样，减少时间复杂性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统计学采样和大数据采样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根据需要进行记录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调整类的比例，采样是进行比例调整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86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Data Transformation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Imbalanced Datasets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不平衡数据集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需要用新的度量模式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097" name="Picture 1" descr="/var/folders/vf/jdd_6cqn31x972j8xnkw91200000gn/T/com.microsoft.Powerpoint/WebArchiveCopyPasteTempFiles/p23">
            <a:extLst>
              <a:ext uri="{FF2B5EF4-FFF2-40B4-BE49-F238E27FC236}">
                <a16:creationId xmlns:a16="http://schemas.microsoft.com/office/drawing/2014/main" id="{AFDF1170-6428-4E43-997F-E1E7C66A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24" y="3429000"/>
            <a:ext cx="3022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/var/folders/vf/jdd_6cqn31x972j8xnkw91200000gn/T/com.microsoft.Powerpoint/WebArchiveCopyPasteTempFiles/p24">
            <a:extLst>
              <a:ext uri="{FF2B5EF4-FFF2-40B4-BE49-F238E27FC236}">
                <a16:creationId xmlns:a16="http://schemas.microsoft.com/office/drawing/2014/main" id="{A4FBBD7F-7269-9748-A812-40FFFFA5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4693920"/>
            <a:ext cx="3365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Data Transformation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effectLst/>
              </a:rPr>
              <a:t>Over-Sampling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向上采样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生成近邻点，不是简单复制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/>
              </a:rPr>
              <a:t>Boundary Sampling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边缘点更具有意义 节省大量计算资源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/>
              </a:rPr>
              <a:t>Data Description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用中位数更具说服力，统计学，比平均数更具说服力，马云</a:t>
            </a:r>
            <a:r>
              <a:rPr lang="en-US" altLang="zh-CN" dirty="0"/>
              <a:t>	</a:t>
            </a:r>
            <a:r>
              <a:rPr lang="zh-CN" altLang="en-US" dirty="0"/>
              <a:t>财富例子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如何计算两个数据相关性：</a:t>
            </a:r>
            <a:r>
              <a:rPr lang="en-US" altLang="zh-CN" dirty="0"/>
              <a:t>-&gt;</a:t>
            </a:r>
            <a:endParaRPr lang="zh-CN" alt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	0</a:t>
            </a:r>
            <a:r>
              <a:rPr lang="zh-CN" altLang="en-US" dirty="0"/>
              <a:t>不代表不相关，代表没有线性相关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90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Data Transformation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feature selection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属性选择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属性太多空间维度太大，问题难度太多， 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量化</a:t>
            </a:r>
            <a:r>
              <a:rPr lang="en-US" altLang="zh-CN" dirty="0"/>
              <a:t>-&gt;</a:t>
            </a:r>
            <a:r>
              <a:rPr lang="zh-CN" altLang="en-US" dirty="0"/>
              <a:t>用</a:t>
            </a:r>
            <a:r>
              <a:rPr lang="en-US" altLang="zh-CN" dirty="0"/>
              <a:t>Entropy</a:t>
            </a:r>
            <a:r>
              <a:rPr lang="zh-CN" altLang="en-US" dirty="0"/>
              <a:t>熵</a:t>
            </a:r>
          </a:p>
        </p:txBody>
      </p:sp>
      <p:pic>
        <p:nvPicPr>
          <p:cNvPr id="6145" name="Picture 1" descr="/var/folders/vf/jdd_6cqn31x972j8xnkw91200000gn/T/com.microsoft.Powerpoint/WebArchiveCopyPasteTempFiles/p25">
            <a:extLst>
              <a:ext uri="{FF2B5EF4-FFF2-40B4-BE49-F238E27FC236}">
                <a16:creationId xmlns:a16="http://schemas.microsoft.com/office/drawing/2014/main" id="{554A1AC5-2A55-814D-80BC-1BF18BD09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68" y="3877056"/>
            <a:ext cx="3530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22DBB8-85DE-C944-80B6-667CB87CEDEF}"/>
              </a:ext>
            </a:extLst>
          </p:cNvPr>
          <p:cNvSpPr txBox="1"/>
          <p:nvPr/>
        </p:nvSpPr>
        <p:spPr>
          <a:xfrm>
            <a:off x="6096000" y="3877056"/>
            <a:ext cx="4864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代表最不确定</a:t>
            </a:r>
          </a:p>
          <a:p>
            <a:r>
              <a:rPr kumimoji="1" lang="en-US" altLang="zh-CN" dirty="0"/>
              <a:t>0.5</a:t>
            </a:r>
            <a:r>
              <a:rPr kumimoji="1" lang="zh-CN" altLang="en-US" dirty="0"/>
              <a:t>不确定最高，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轴熵最高</a:t>
            </a:r>
          </a:p>
          <a:p>
            <a:r>
              <a:rPr kumimoji="1" lang="zh-CN" altLang="en-US" dirty="0"/>
              <a:t>最后的差值为</a:t>
            </a:r>
            <a:r>
              <a:rPr kumimoji="1" lang="en-US" altLang="zh-CN" dirty="0"/>
              <a:t>Information gain </a:t>
            </a:r>
            <a:r>
              <a:rPr kumimoji="1" lang="zh-CN" altLang="en-US" dirty="0"/>
              <a:t>越大越好，效能越高</a:t>
            </a:r>
          </a:p>
          <a:p>
            <a:r>
              <a:rPr kumimoji="1" lang="zh-CN" altLang="en-US" dirty="0"/>
              <a:t>信息增益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19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0893-D00E-C54B-ABD4-3B544C5D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ffectLst/>
              </a:rPr>
              <a:t>Data Transformation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E5112-0135-0A4A-9A52-1271A241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>
                <a:effectLst/>
              </a:rPr>
              <a:t>feature subset search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zh-CN" altLang="en-US" dirty="0"/>
              <a:t>组合太多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用</a:t>
            </a:r>
            <a:r>
              <a:rPr lang="en-US" altLang="zh-CN" dirty="0"/>
              <a:t>branch and  bound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属性五选</a:t>
            </a:r>
            <a:r>
              <a:rPr lang="en-US" altLang="zh-CN" dirty="0"/>
              <a:t>2</a:t>
            </a:r>
          </a:p>
          <a:p>
            <a:pPr>
              <a:lnSpc>
                <a:spcPct val="220000"/>
              </a:lnSpc>
            </a:pPr>
            <a:r>
              <a:rPr lang="zh-CN" altLang="en-US" dirty="0">
                <a:effectLst/>
              </a:rPr>
              <a:t>一个一个去找，找出最优的组合，会有属性龙鱼，或者相关性，合在一起并无用</a:t>
            </a:r>
            <a:endParaRPr lang="en-US" altLang="zh-CN" dirty="0">
              <a:effectLst/>
            </a:endParaRPr>
          </a:p>
          <a:p>
            <a:r>
              <a:rPr lang="zh-CN" altLang="en-US" dirty="0"/>
              <a:t>方法：</a:t>
            </a:r>
          </a:p>
          <a:p>
            <a:pPr marL="0" indent="0">
              <a:buNone/>
            </a:pPr>
            <a:r>
              <a:rPr lang="en-US" altLang="zh-CN" dirty="0"/>
              <a:t>	top k individual features </a:t>
            </a:r>
          </a:p>
          <a:p>
            <a:pPr marL="0" indent="0">
              <a:buNone/>
            </a:pPr>
            <a:r>
              <a:rPr lang="en-US" altLang="zh-CN" dirty="0"/>
              <a:t>	sequential forward selection</a:t>
            </a:r>
          </a:p>
          <a:p>
            <a:pPr marL="0" indent="0">
              <a:buNone/>
            </a:pPr>
            <a:r>
              <a:rPr lang="en-US" altLang="zh-CN" dirty="0"/>
              <a:t>	sequential backward selection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13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592</Words>
  <Application>Microsoft Macintosh PowerPoint</Application>
  <PresentationFormat>宽屏</PresentationFormat>
  <Paragraphs>254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阶段性学习报告</vt:lpstr>
      <vt:lpstr>Data Preprocessing </vt:lpstr>
      <vt:lpstr>Data Preprocessing </vt:lpstr>
      <vt:lpstr>Data Preprocessing </vt:lpstr>
      <vt:lpstr>Data Transformation</vt:lpstr>
      <vt:lpstr>Data Transformation</vt:lpstr>
      <vt:lpstr>Data Transformation</vt:lpstr>
      <vt:lpstr>Data Transformation</vt:lpstr>
      <vt:lpstr>Data Transformation</vt:lpstr>
      <vt:lpstr>Feature extraction</vt:lpstr>
      <vt:lpstr>Feature extraction</vt:lpstr>
      <vt:lpstr>Feature extraction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Support Vector machine</vt:lpstr>
      <vt:lpstr>Support Vector machine</vt:lpstr>
      <vt:lpstr>Support Vector machine</vt:lpstr>
      <vt:lpstr>Support Vector machine</vt:lpstr>
      <vt:lpstr>Support Vector machine</vt:lpstr>
      <vt:lpstr>Support Vector machine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阶段性学习报告</dc:title>
  <dc:creator>Microsoft Office User</dc:creator>
  <cp:lastModifiedBy>Microsoft Office User</cp:lastModifiedBy>
  <cp:revision>8</cp:revision>
  <dcterms:created xsi:type="dcterms:W3CDTF">2019-09-03T11:40:31Z</dcterms:created>
  <dcterms:modified xsi:type="dcterms:W3CDTF">2019-09-03T12:50:04Z</dcterms:modified>
</cp:coreProperties>
</file>